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43D6A-C6D6-43A7-AC8B-2E6BB9AB959C}" type="datetimeFigureOut">
              <a:rPr lang="es-ES" smtClean="0"/>
              <a:t>15/05/2016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E33AB-CA10-4727-B326-DEB33F0CC0C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43D6A-C6D6-43A7-AC8B-2E6BB9AB959C}" type="datetimeFigureOut">
              <a:rPr lang="es-ES" smtClean="0"/>
              <a:t>15/05/2016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E33AB-CA10-4727-B326-DEB33F0CC0C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43D6A-C6D6-43A7-AC8B-2E6BB9AB959C}" type="datetimeFigureOut">
              <a:rPr lang="es-ES" smtClean="0"/>
              <a:t>15/05/2016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E33AB-CA10-4727-B326-DEB33F0CC0C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43D6A-C6D6-43A7-AC8B-2E6BB9AB959C}" type="datetimeFigureOut">
              <a:rPr lang="es-ES" smtClean="0"/>
              <a:t>15/05/2016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E33AB-CA10-4727-B326-DEB33F0CC0C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43D6A-C6D6-43A7-AC8B-2E6BB9AB959C}" type="datetimeFigureOut">
              <a:rPr lang="es-ES" smtClean="0"/>
              <a:t>15/05/2016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E33AB-CA10-4727-B326-DEB33F0CC0C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43D6A-C6D6-43A7-AC8B-2E6BB9AB959C}" type="datetimeFigureOut">
              <a:rPr lang="es-ES" smtClean="0"/>
              <a:t>15/05/2016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E33AB-CA10-4727-B326-DEB33F0CC0C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43D6A-C6D6-43A7-AC8B-2E6BB9AB959C}" type="datetimeFigureOut">
              <a:rPr lang="es-ES" smtClean="0"/>
              <a:t>15/05/2016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E33AB-CA10-4727-B326-DEB33F0CC0C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43D6A-C6D6-43A7-AC8B-2E6BB9AB959C}" type="datetimeFigureOut">
              <a:rPr lang="es-ES" smtClean="0"/>
              <a:t>15/05/2016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E33AB-CA10-4727-B326-DEB33F0CC0C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43D6A-C6D6-43A7-AC8B-2E6BB9AB959C}" type="datetimeFigureOut">
              <a:rPr lang="es-ES" smtClean="0"/>
              <a:t>15/05/2016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E33AB-CA10-4727-B326-DEB33F0CC0C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43D6A-C6D6-43A7-AC8B-2E6BB9AB959C}" type="datetimeFigureOut">
              <a:rPr lang="es-ES" smtClean="0"/>
              <a:t>15/05/2016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E33AB-CA10-4727-B326-DEB33F0CC0C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43D6A-C6D6-43A7-AC8B-2E6BB9AB959C}" type="datetimeFigureOut">
              <a:rPr lang="es-ES" smtClean="0"/>
              <a:t>15/05/2016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E33AB-CA10-4727-B326-DEB33F0CC0C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B43D6A-C6D6-43A7-AC8B-2E6BB9AB959C}" type="datetimeFigureOut">
              <a:rPr lang="es-ES" smtClean="0"/>
              <a:t>15/05/2016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E33AB-CA10-4727-B326-DEB33F0CC0C8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o"/>
          <p:cNvSpPr/>
          <p:nvPr/>
        </p:nvSpPr>
        <p:spPr>
          <a:xfrm>
            <a:off x="251520" y="764704"/>
            <a:ext cx="4752528" cy="1800200"/>
          </a:xfrm>
          <a:prstGeom prst="fram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11560" y="980728"/>
            <a:ext cx="41044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smtClean="0">
                <a:latin typeface="Arial Black" pitchFamily="34" charset="0"/>
              </a:rPr>
              <a:t>Jimena ha pagado 48,6 € por tres camisetas y dos </a:t>
            </a:r>
            <a:r>
              <a:rPr lang="es-ES" sz="2000" dirty="0" err="1" smtClean="0">
                <a:latin typeface="Arial Black" pitchFamily="34" charset="0"/>
              </a:rPr>
              <a:t>CDs.</a:t>
            </a:r>
            <a:r>
              <a:rPr lang="es-ES" sz="2000" dirty="0" smtClean="0">
                <a:latin typeface="Arial Black" pitchFamily="34" charset="0"/>
              </a:rPr>
              <a:t> Si cada camiseta cuesta 7,8 €</a:t>
            </a:r>
            <a:endParaRPr lang="es-ES" sz="2000" dirty="0">
              <a:latin typeface="Arial Black" pitchFamily="34" charset="0"/>
            </a:endParaRPr>
          </a:p>
        </p:txBody>
      </p:sp>
      <p:sp>
        <p:nvSpPr>
          <p:cNvPr id="6" name="5 Marco"/>
          <p:cNvSpPr/>
          <p:nvPr/>
        </p:nvSpPr>
        <p:spPr>
          <a:xfrm>
            <a:off x="3635896" y="2636912"/>
            <a:ext cx="5184576" cy="1584176"/>
          </a:xfrm>
          <a:prstGeom prst="fram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3923928" y="3068960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2000" dirty="0" smtClean="0">
                <a:latin typeface="Arial Black" pitchFamily="34" charset="0"/>
              </a:rPr>
              <a:t>Un autob</a:t>
            </a:r>
            <a:r>
              <a:rPr lang="es-ES" sz="2000" dirty="0" smtClean="0">
                <a:latin typeface="Arial Black" pitchFamily="34" charset="0"/>
              </a:rPr>
              <a:t>ús de 54 plazas hace 10 viajes cada día.</a:t>
            </a:r>
            <a:endParaRPr lang="es-ES" sz="2000" dirty="0">
              <a:latin typeface="Arial Black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23528" y="4509120"/>
            <a:ext cx="5760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5400" dirty="0" smtClean="0">
                <a:solidFill>
                  <a:srgbClr val="FF0000"/>
                </a:solidFill>
              </a:rPr>
              <a:t>¿</a:t>
            </a:r>
            <a:endParaRPr lang="es-ES" sz="5400" dirty="0">
              <a:solidFill>
                <a:srgbClr val="FF0000"/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 rot="10800000">
            <a:off x="7956376" y="4509120"/>
            <a:ext cx="50526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5400" dirty="0" smtClean="0">
                <a:solidFill>
                  <a:srgbClr val="FF0000"/>
                </a:solidFill>
              </a:rPr>
              <a:t>¿</a:t>
            </a:r>
            <a:endParaRPr lang="es-ES" sz="5400" dirty="0">
              <a:solidFill>
                <a:srgbClr val="FF0000"/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323528" y="5661248"/>
            <a:ext cx="50526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5400" dirty="0" smtClean="0">
                <a:solidFill>
                  <a:srgbClr val="FF0000"/>
                </a:solidFill>
              </a:rPr>
              <a:t>¿</a:t>
            </a:r>
            <a:endParaRPr lang="es-ES" sz="5400" dirty="0">
              <a:solidFill>
                <a:srgbClr val="FF0000"/>
              </a:solidFill>
            </a:endParaRPr>
          </a:p>
        </p:txBody>
      </p:sp>
      <p:sp>
        <p:nvSpPr>
          <p:cNvPr id="13" name="12 Rectángulo"/>
          <p:cNvSpPr/>
          <p:nvPr/>
        </p:nvSpPr>
        <p:spPr>
          <a:xfrm flipH="1" flipV="1">
            <a:off x="8460432" y="5733256"/>
            <a:ext cx="43003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5400" dirty="0" smtClean="0">
                <a:solidFill>
                  <a:srgbClr val="FF0000"/>
                </a:solidFill>
              </a:rPr>
              <a:t>¿</a:t>
            </a:r>
            <a:endParaRPr lang="es-ES" sz="5400" dirty="0">
              <a:solidFill>
                <a:srgbClr val="FF0000"/>
              </a:solidFill>
            </a:endParaRPr>
          </a:p>
        </p:txBody>
      </p:sp>
      <p:sp>
        <p:nvSpPr>
          <p:cNvPr id="15" name="14 Cara sonriente"/>
          <p:cNvSpPr/>
          <p:nvPr/>
        </p:nvSpPr>
        <p:spPr>
          <a:xfrm>
            <a:off x="899592" y="4365104"/>
            <a:ext cx="1080120" cy="1152128"/>
          </a:xfrm>
          <a:prstGeom prst="smileyFac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tx1"/>
                </a:solidFill>
                <a:latin typeface="Agency FB" pitchFamily="34" charset="0"/>
              </a:rPr>
              <a:t>Cada</a:t>
            </a:r>
            <a:endParaRPr lang="es-ES" b="1" dirty="0">
              <a:solidFill>
                <a:schemeClr val="tx1"/>
              </a:solidFill>
              <a:latin typeface="Agency FB" pitchFamily="34" charset="0"/>
            </a:endParaRPr>
          </a:p>
        </p:txBody>
      </p:sp>
      <p:sp>
        <p:nvSpPr>
          <p:cNvPr id="16" name="15 Cara sonriente"/>
          <p:cNvSpPr/>
          <p:nvPr/>
        </p:nvSpPr>
        <p:spPr>
          <a:xfrm>
            <a:off x="6372200" y="4437112"/>
            <a:ext cx="1224136" cy="1152128"/>
          </a:xfrm>
          <a:prstGeom prst="smileyFac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tx1"/>
                </a:solidFill>
                <a:latin typeface="Agency FB" pitchFamily="34" charset="0"/>
              </a:rPr>
              <a:t>Viajeros</a:t>
            </a:r>
            <a:endParaRPr lang="es-ES" b="1" dirty="0">
              <a:solidFill>
                <a:schemeClr val="tx1"/>
              </a:solidFill>
              <a:latin typeface="Agency FB" pitchFamily="34" charset="0"/>
            </a:endParaRPr>
          </a:p>
        </p:txBody>
      </p:sp>
      <p:sp>
        <p:nvSpPr>
          <p:cNvPr id="17" name="16 Cara sonriente"/>
          <p:cNvSpPr/>
          <p:nvPr/>
        </p:nvSpPr>
        <p:spPr>
          <a:xfrm>
            <a:off x="3779912" y="4365104"/>
            <a:ext cx="1080120" cy="1152128"/>
          </a:xfrm>
          <a:prstGeom prst="smileyFac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tx1"/>
                </a:solidFill>
                <a:latin typeface="Agency FB" pitchFamily="34" charset="0"/>
              </a:rPr>
              <a:t>Cuánto</a:t>
            </a:r>
            <a:endParaRPr lang="es-ES" b="1" dirty="0">
              <a:solidFill>
                <a:schemeClr val="tx1"/>
              </a:solidFill>
              <a:latin typeface="Agency FB" pitchFamily="34" charset="0"/>
            </a:endParaRPr>
          </a:p>
        </p:txBody>
      </p:sp>
      <p:sp>
        <p:nvSpPr>
          <p:cNvPr id="18" name="17 Cara sonriente"/>
          <p:cNvSpPr/>
          <p:nvPr/>
        </p:nvSpPr>
        <p:spPr>
          <a:xfrm>
            <a:off x="5076056" y="4437112"/>
            <a:ext cx="1080120" cy="1152128"/>
          </a:xfrm>
          <a:prstGeom prst="smileyFac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600" b="1" dirty="0" err="1" smtClean="0">
                <a:solidFill>
                  <a:schemeClr val="tx1"/>
                </a:solidFill>
                <a:latin typeface="Agency FB" pitchFamily="34" charset="0"/>
              </a:rPr>
              <a:t>Trans</a:t>
            </a:r>
            <a:r>
              <a:rPr lang="es-ES" sz="1600" b="1" dirty="0" smtClean="0">
                <a:solidFill>
                  <a:schemeClr val="tx1"/>
                </a:solidFill>
                <a:latin typeface="Agency FB" pitchFamily="34" charset="0"/>
              </a:rPr>
              <a:t>- portar</a:t>
            </a:r>
            <a:endParaRPr lang="es-ES" sz="1600" b="1" dirty="0">
              <a:solidFill>
                <a:schemeClr val="tx1"/>
              </a:solidFill>
              <a:latin typeface="Agency FB" pitchFamily="34" charset="0"/>
            </a:endParaRPr>
          </a:p>
        </p:txBody>
      </p:sp>
      <p:sp>
        <p:nvSpPr>
          <p:cNvPr id="19" name="18 Cara sonriente"/>
          <p:cNvSpPr/>
          <p:nvPr/>
        </p:nvSpPr>
        <p:spPr>
          <a:xfrm>
            <a:off x="755576" y="5517232"/>
            <a:ext cx="1080120" cy="1152128"/>
          </a:xfrm>
          <a:prstGeom prst="smileyFac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err="1" smtClean="0">
                <a:solidFill>
                  <a:schemeClr val="tx1"/>
                </a:solidFill>
                <a:latin typeface="Agency FB" pitchFamily="34" charset="0"/>
              </a:rPr>
              <a:t>CDs</a:t>
            </a:r>
            <a:endParaRPr lang="es-ES" b="1" dirty="0">
              <a:solidFill>
                <a:schemeClr val="tx1"/>
              </a:solidFill>
              <a:latin typeface="Agency FB" pitchFamily="34" charset="0"/>
            </a:endParaRPr>
          </a:p>
        </p:txBody>
      </p:sp>
      <p:sp>
        <p:nvSpPr>
          <p:cNvPr id="20" name="19 Cara sonriente"/>
          <p:cNvSpPr/>
          <p:nvPr/>
        </p:nvSpPr>
        <p:spPr>
          <a:xfrm>
            <a:off x="1907704" y="5517232"/>
            <a:ext cx="1080120" cy="1152128"/>
          </a:xfrm>
          <a:prstGeom prst="smileyFac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600" b="1" dirty="0" smtClean="0">
                <a:solidFill>
                  <a:schemeClr val="tx1"/>
                </a:solidFill>
                <a:latin typeface="Agency FB" pitchFamily="34" charset="0"/>
              </a:rPr>
              <a:t>semana</a:t>
            </a:r>
            <a:endParaRPr lang="es-ES" sz="1600" b="1" dirty="0">
              <a:solidFill>
                <a:schemeClr val="tx1"/>
              </a:solidFill>
              <a:latin typeface="Agency FB" pitchFamily="34" charset="0"/>
            </a:endParaRPr>
          </a:p>
        </p:txBody>
      </p:sp>
      <p:sp>
        <p:nvSpPr>
          <p:cNvPr id="21" name="20 Cara sonriente"/>
          <p:cNvSpPr/>
          <p:nvPr/>
        </p:nvSpPr>
        <p:spPr>
          <a:xfrm>
            <a:off x="3203848" y="5517232"/>
            <a:ext cx="1152128" cy="1152128"/>
          </a:xfrm>
          <a:prstGeom prst="smileyFac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tx1"/>
                </a:solidFill>
                <a:latin typeface="Agency FB" pitchFamily="34" charset="0"/>
              </a:rPr>
              <a:t>Cuántos</a:t>
            </a:r>
            <a:endParaRPr lang="es-ES" b="1" dirty="0">
              <a:solidFill>
                <a:schemeClr val="tx1"/>
              </a:solidFill>
              <a:latin typeface="Agency FB" pitchFamily="34" charset="0"/>
            </a:endParaRPr>
          </a:p>
        </p:txBody>
      </p:sp>
      <p:sp>
        <p:nvSpPr>
          <p:cNvPr id="22" name="21 Cara sonriente"/>
          <p:cNvSpPr/>
          <p:nvPr/>
        </p:nvSpPr>
        <p:spPr>
          <a:xfrm>
            <a:off x="4427984" y="5517232"/>
            <a:ext cx="1080120" cy="1152128"/>
          </a:xfrm>
          <a:prstGeom prst="smileyFac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tx1"/>
                </a:solidFill>
                <a:latin typeface="Agency FB" pitchFamily="34" charset="0"/>
              </a:rPr>
              <a:t>una</a:t>
            </a:r>
            <a:endParaRPr lang="es-ES" b="1" dirty="0">
              <a:solidFill>
                <a:schemeClr val="tx1"/>
              </a:solidFill>
              <a:latin typeface="Agency FB" pitchFamily="34" charset="0"/>
            </a:endParaRPr>
          </a:p>
        </p:txBody>
      </p:sp>
      <p:sp>
        <p:nvSpPr>
          <p:cNvPr id="23" name="22 Cara sonriente"/>
          <p:cNvSpPr/>
          <p:nvPr/>
        </p:nvSpPr>
        <p:spPr>
          <a:xfrm>
            <a:off x="5796136" y="5517232"/>
            <a:ext cx="1080120" cy="1152128"/>
          </a:xfrm>
          <a:prstGeom prst="smileyFac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tx1"/>
                </a:solidFill>
                <a:latin typeface="Agency FB" pitchFamily="34" charset="0"/>
              </a:rPr>
              <a:t>cuesta</a:t>
            </a:r>
            <a:endParaRPr lang="es-ES" b="1" dirty="0">
              <a:solidFill>
                <a:schemeClr val="tx1"/>
              </a:solidFill>
              <a:latin typeface="Agency FB" pitchFamily="34" charset="0"/>
            </a:endParaRPr>
          </a:p>
        </p:txBody>
      </p:sp>
      <p:sp>
        <p:nvSpPr>
          <p:cNvPr id="24" name="23 Cara sonriente"/>
          <p:cNvSpPr/>
          <p:nvPr/>
        </p:nvSpPr>
        <p:spPr>
          <a:xfrm>
            <a:off x="7164288" y="5445224"/>
            <a:ext cx="1080120" cy="1152128"/>
          </a:xfrm>
          <a:prstGeom prst="smileyFac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tx1"/>
                </a:solidFill>
                <a:latin typeface="Agency FB" pitchFamily="34" charset="0"/>
              </a:rPr>
              <a:t>en</a:t>
            </a:r>
            <a:endParaRPr lang="es-ES" b="1" dirty="0">
              <a:solidFill>
                <a:schemeClr val="tx1"/>
              </a:solidFill>
              <a:latin typeface="Agency FB" pitchFamily="34" charset="0"/>
            </a:endParaRPr>
          </a:p>
        </p:txBody>
      </p:sp>
      <p:sp>
        <p:nvSpPr>
          <p:cNvPr id="25" name="24 Cara sonriente"/>
          <p:cNvSpPr/>
          <p:nvPr/>
        </p:nvSpPr>
        <p:spPr>
          <a:xfrm>
            <a:off x="2339752" y="4365104"/>
            <a:ext cx="1080120" cy="1152128"/>
          </a:xfrm>
          <a:prstGeom prst="smileyFac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tx1"/>
                </a:solidFill>
                <a:latin typeface="Agency FB" pitchFamily="34" charset="0"/>
              </a:rPr>
              <a:t>puede</a:t>
            </a:r>
            <a:endParaRPr lang="es-ES" b="1" dirty="0">
              <a:solidFill>
                <a:schemeClr val="tx1"/>
              </a:solidFill>
              <a:latin typeface="Agency FB" pitchFamily="34" charset="0"/>
            </a:endParaRPr>
          </a:p>
        </p:txBody>
      </p:sp>
      <p:pic>
        <p:nvPicPr>
          <p:cNvPr id="28" name="Picture 4" descr="http://previews.123rf.com/images/chudtsankov/chudtsankov1208/chudtsankov120800067/14947126-Ni-os-felices-en-autob-s-escolar-Foto-de-archiv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1268760"/>
            <a:ext cx="2063037" cy="1152127"/>
          </a:xfrm>
          <a:prstGeom prst="rect">
            <a:avLst/>
          </a:prstGeom>
          <a:noFill/>
        </p:spPr>
      </p:pic>
      <p:pic>
        <p:nvPicPr>
          <p:cNvPr id="29" name="Picture 6" descr="http://www.lastlevel.es/distribucion/images/prod/big/act161/camiseta-bob-esponja-cara-adulto-chic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2636912"/>
            <a:ext cx="1534810" cy="1584176"/>
          </a:xfrm>
          <a:prstGeom prst="rect">
            <a:avLst/>
          </a:prstGeom>
          <a:noFill/>
        </p:spPr>
      </p:pic>
      <p:sp>
        <p:nvSpPr>
          <p:cNvPr id="30" name="29 CuadroTexto"/>
          <p:cNvSpPr txBox="1"/>
          <p:nvPr/>
        </p:nvSpPr>
        <p:spPr>
          <a:xfrm>
            <a:off x="323528" y="0"/>
            <a:ext cx="8676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>
                <a:solidFill>
                  <a:srgbClr val="FF0000"/>
                </a:solidFill>
              </a:rPr>
              <a:t>Ordena las preguntas y resuelve los dos problemas</a:t>
            </a:r>
            <a:endParaRPr lang="es-E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53</Words>
  <Application>Microsoft Office PowerPoint</Application>
  <PresentationFormat>Presentación en pantalla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USUARIO</cp:lastModifiedBy>
  <cp:revision>5</cp:revision>
  <dcterms:created xsi:type="dcterms:W3CDTF">2016-05-15T18:56:19Z</dcterms:created>
  <dcterms:modified xsi:type="dcterms:W3CDTF">2016-05-15T19:33:19Z</dcterms:modified>
</cp:coreProperties>
</file>